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18" r:id="rId2"/>
    <p:sldId id="31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3"/>
    <p:restoredTop sz="96197"/>
  </p:normalViewPr>
  <p:slideViewPr>
    <p:cSldViewPr snapToGrid="0">
      <p:cViewPr varScale="1">
        <p:scale>
          <a:sx n="95" d="100"/>
          <a:sy n="95" d="100"/>
        </p:scale>
        <p:origin x="13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233E4-B6D5-AF4E-9743-57329F706689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0409F-9A9B-384C-B268-B60929CE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9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9368C-CFB8-44CD-B286-38C36711CC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0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9368C-CFB8-44CD-B286-38C36711CC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9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5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1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8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1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8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9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7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6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CA8C-E70F-CA43-9CA6-A66CE66AC19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847CC-D728-974C-A0DF-8FDBF3FF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3196590" y="3120390"/>
            <a:ext cx="533400" cy="6941820"/>
          </a:xfrm>
          <a:prstGeom prst="rect">
            <a:avLst/>
          </a:prstGeom>
          <a:solidFill>
            <a:srgbClr val="B8002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sz="2000" dirty="0">
                <a:latin typeface="Copperplate Gothic Light" panose="020E0507020206020404" pitchFamily="34" charset="0"/>
              </a:rPr>
              <a:t>Biomedical Engineering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24600"/>
            <a:ext cx="899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especki\My Documents\My Pictures\UofA Images\EngineeringHoriztransparenc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262" y="5840916"/>
            <a:ext cx="1938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8292AC2-D82F-6940-14E6-A2700895927D}"/>
              </a:ext>
            </a:extLst>
          </p:cNvPr>
          <p:cNvSpPr/>
          <p:nvPr/>
        </p:nvSpPr>
        <p:spPr>
          <a:xfrm>
            <a:off x="1152285" y="1491323"/>
            <a:ext cx="1113313" cy="440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GNEG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11101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72784-DFD5-2969-5962-AE0B16F27DB2}"/>
              </a:ext>
            </a:extLst>
          </p:cNvPr>
          <p:cNvSpPr/>
          <p:nvPr/>
        </p:nvSpPr>
        <p:spPr>
          <a:xfrm>
            <a:off x="3390095" y="1491323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MATH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24004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C8C37C-961E-676D-CAC5-99AAB39B2B3C}"/>
              </a:ext>
            </a:extLst>
          </p:cNvPr>
          <p:cNvSpPr/>
          <p:nvPr/>
        </p:nvSpPr>
        <p:spPr>
          <a:xfrm>
            <a:off x="1147156" y="2600620"/>
            <a:ext cx="1113313" cy="440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GNEG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11201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47076-E8A0-1AE3-6CCA-34CAE6FBF42C}"/>
              </a:ext>
            </a:extLst>
          </p:cNvPr>
          <p:cNvSpPr/>
          <p:nvPr/>
        </p:nvSpPr>
        <p:spPr>
          <a:xfrm>
            <a:off x="3371933" y="2600620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MATH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25004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C86E29-F1C1-9986-B034-EA7AA2E64760}"/>
              </a:ext>
            </a:extLst>
          </p:cNvPr>
          <p:cNvSpPr/>
          <p:nvPr/>
        </p:nvSpPr>
        <p:spPr>
          <a:xfrm>
            <a:off x="2271934" y="1491323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ENGL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10103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1E7F1A-1593-1D2D-A338-CF8D594BE460}"/>
              </a:ext>
            </a:extLst>
          </p:cNvPr>
          <p:cNvSpPr/>
          <p:nvPr/>
        </p:nvSpPr>
        <p:spPr>
          <a:xfrm>
            <a:off x="2251325" y="2600621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ENGL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10203</a:t>
            </a:r>
            <a:endParaRPr lang="en-US" sz="1400" dirty="0">
              <a:ln>
                <a:solidFill>
                  <a:prstClr val="black"/>
                </a:solidFill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53F1CA-D411-EC2C-4328-BAD066C860F3}"/>
              </a:ext>
            </a:extLst>
          </p:cNvPr>
          <p:cNvSpPr/>
          <p:nvPr/>
        </p:nvSpPr>
        <p:spPr>
          <a:xfrm>
            <a:off x="4508256" y="1491323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CHEM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14103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7666B4-CEBB-95E9-7A9F-8F8D83382595}"/>
              </a:ext>
            </a:extLst>
          </p:cNvPr>
          <p:cNvSpPr/>
          <p:nvPr/>
        </p:nvSpPr>
        <p:spPr>
          <a:xfrm>
            <a:off x="4492541" y="2600620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CHEM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14203 / 01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11CE3B-BEC3-6D2D-22CB-10C4E7DB1019}"/>
              </a:ext>
            </a:extLst>
          </p:cNvPr>
          <p:cNvSpPr/>
          <p:nvPr/>
        </p:nvSpPr>
        <p:spPr>
          <a:xfrm>
            <a:off x="5614500" y="2600620"/>
            <a:ext cx="1113313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PHYS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20304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17CD5E-AAC7-5D73-FF36-137CD8461BFA}"/>
              </a:ext>
            </a:extLst>
          </p:cNvPr>
          <p:cNvSpPr/>
          <p:nvPr/>
        </p:nvSpPr>
        <p:spPr>
          <a:xfrm>
            <a:off x="5623982" y="1491323"/>
            <a:ext cx="1113313" cy="4402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US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3D9E1E-61AB-2405-D41E-8FA1F6C92AD0}"/>
              </a:ext>
            </a:extLst>
          </p:cNvPr>
          <p:cNvSpPr txBox="1"/>
          <p:nvPr/>
        </p:nvSpPr>
        <p:spPr>
          <a:xfrm>
            <a:off x="1140923" y="5244012"/>
            <a:ext cx="1113313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>
                <a:highlight>
                  <a:srgbClr val="00FF00"/>
                </a:highlight>
              </a:rPr>
              <a:t>BMEG </a:t>
            </a:r>
            <a:r>
              <a:rPr lang="en-US" sz="700" b="1" dirty="0">
                <a:highlight>
                  <a:srgbClr val="00FF00"/>
                </a:highlight>
                <a:ea typeface="+mn-lt"/>
                <a:cs typeface="+mn-lt"/>
              </a:rPr>
              <a:t>26104</a:t>
            </a:r>
            <a:r>
              <a:rPr lang="en-US" sz="700" b="1" dirty="0">
                <a:highlight>
                  <a:srgbClr val="00FF00"/>
                </a:highlight>
              </a:rPr>
              <a:t>, CHEM </a:t>
            </a:r>
            <a:r>
              <a:rPr lang="en-US" sz="700" b="1" dirty="0">
                <a:highlight>
                  <a:srgbClr val="00FF00"/>
                </a:highlight>
                <a:ea typeface="+mn-lt"/>
                <a:cs typeface="+mn-lt"/>
              </a:rPr>
              <a:t>14203</a:t>
            </a:r>
            <a:r>
              <a:rPr lang="en-US" sz="700" b="1" dirty="0">
                <a:highlight>
                  <a:srgbClr val="00FF00"/>
                </a:highlight>
              </a:rPr>
              <a:t>, MATH 25004, </a:t>
            </a:r>
            <a:r>
              <a:rPr lang="en-US" sz="700" b="1" u="sng" dirty="0">
                <a:highlight>
                  <a:srgbClr val="00FF00"/>
                </a:highlight>
              </a:rPr>
              <a:t>PHYS 20404 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9FBDF0-3C7B-D1B2-02DC-8466EA9EFC59}"/>
              </a:ext>
            </a:extLst>
          </p:cNvPr>
          <p:cNvSpPr txBox="1"/>
          <p:nvPr/>
        </p:nvSpPr>
        <p:spPr>
          <a:xfrm>
            <a:off x="2250513" y="5240419"/>
            <a:ext cx="111804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>
                <a:highlight>
                  <a:srgbClr val="00FF00"/>
                </a:highlight>
              </a:rPr>
              <a:t>BMEG 26014, MATH 25004, </a:t>
            </a:r>
            <a:r>
              <a:rPr lang="en-US" sz="700" b="1" u="sng" dirty="0">
                <a:highlight>
                  <a:srgbClr val="00FF00"/>
                </a:highlight>
              </a:rPr>
              <a:t>PHYS 20404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7A21FF-27AD-495D-D6BA-383E9C2F2924}"/>
              </a:ext>
            </a:extLst>
          </p:cNvPr>
          <p:cNvSpPr txBox="1"/>
          <p:nvPr/>
        </p:nvSpPr>
        <p:spPr>
          <a:xfrm>
            <a:off x="1152286" y="4045194"/>
            <a:ext cx="1129850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>
                <a:highlight>
                  <a:srgbClr val="00FF00"/>
                </a:highlight>
              </a:rPr>
              <a:t>GNEG </a:t>
            </a:r>
            <a:r>
              <a:rPr lang="en-US" sz="700" b="1" dirty="0">
                <a:highlight>
                  <a:srgbClr val="00FF00"/>
                </a:highlight>
                <a:ea typeface="+mn-lt"/>
                <a:cs typeface="+mn-lt"/>
              </a:rPr>
              <a:t>11201</a:t>
            </a:r>
            <a:r>
              <a:rPr lang="en-US" sz="700" b="1" dirty="0">
                <a:highlight>
                  <a:srgbClr val="00FF00"/>
                </a:highlight>
              </a:rPr>
              <a:t>, MATH </a:t>
            </a:r>
            <a:r>
              <a:rPr lang="en-US" sz="700" b="1" dirty="0">
                <a:highlight>
                  <a:srgbClr val="00FF00"/>
                </a:highlight>
                <a:ea typeface="+mn-lt"/>
                <a:cs typeface="+mn-lt"/>
              </a:rPr>
              <a:t>24004</a:t>
            </a:r>
            <a:r>
              <a:rPr lang="en-US" sz="700" b="1" dirty="0">
                <a:highlight>
                  <a:srgbClr val="00FF00"/>
                </a:highlight>
              </a:rPr>
              <a:t>, </a:t>
            </a:r>
            <a:r>
              <a:rPr lang="en-US" sz="700" b="1" u="sng" dirty="0">
                <a:highlight>
                  <a:srgbClr val="00FF00"/>
                </a:highlight>
              </a:rPr>
              <a:t>PHYS 20304</a:t>
            </a:r>
            <a:r>
              <a:rPr lang="en-US" sz="700" b="1" dirty="0">
                <a:highlight>
                  <a:srgbClr val="00FF00"/>
                </a:highlight>
              </a:rPr>
              <a:t>, CHEM </a:t>
            </a:r>
            <a:r>
              <a:rPr lang="en-US" sz="700" b="1" dirty="0">
                <a:highlight>
                  <a:srgbClr val="00FF00"/>
                </a:highlight>
                <a:ea typeface="+mn-lt"/>
                <a:cs typeface="+mn-lt"/>
              </a:rPr>
              <a:t>14103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8B54AB-A611-0D61-06BB-C05FFEB95911}"/>
              </a:ext>
            </a:extLst>
          </p:cNvPr>
          <p:cNvCxnSpPr>
            <a:cxnSpLocks/>
          </p:cNvCxnSpPr>
          <p:nvPr/>
        </p:nvCxnSpPr>
        <p:spPr>
          <a:xfrm>
            <a:off x="1033545" y="3595727"/>
            <a:ext cx="0" cy="16553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D5E4AF3-C3EE-0CCF-4647-D6E1B1FF85ED}"/>
              </a:ext>
            </a:extLst>
          </p:cNvPr>
          <p:cNvSpPr txBox="1"/>
          <p:nvPr/>
        </p:nvSpPr>
        <p:spPr>
          <a:xfrm>
            <a:off x="748933" y="3499465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7DF18B-055F-10BF-326B-BD16254094B4}"/>
              </a:ext>
            </a:extLst>
          </p:cNvPr>
          <p:cNvSpPr txBox="1"/>
          <p:nvPr/>
        </p:nvSpPr>
        <p:spPr>
          <a:xfrm>
            <a:off x="731149" y="4949229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C1708E-C7BE-FB60-BFDF-94815385DC8E}"/>
              </a:ext>
            </a:extLst>
          </p:cNvPr>
          <p:cNvCxnSpPr>
            <a:cxnSpLocks/>
          </p:cNvCxnSpPr>
          <p:nvPr/>
        </p:nvCxnSpPr>
        <p:spPr>
          <a:xfrm>
            <a:off x="1041763" y="1491323"/>
            <a:ext cx="0" cy="15653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5AA4D73-34D2-3DEA-9079-569004D16062}"/>
              </a:ext>
            </a:extLst>
          </p:cNvPr>
          <p:cNvSpPr txBox="1"/>
          <p:nvPr/>
        </p:nvSpPr>
        <p:spPr>
          <a:xfrm>
            <a:off x="757151" y="1372872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2FE759-E2F6-82FD-DED1-C2C5BCF13581}"/>
              </a:ext>
            </a:extLst>
          </p:cNvPr>
          <p:cNvSpPr txBox="1"/>
          <p:nvPr/>
        </p:nvSpPr>
        <p:spPr>
          <a:xfrm>
            <a:off x="739367" y="2766320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58C05F-4BB6-B254-88A3-12D7345EF6DE}"/>
              </a:ext>
            </a:extLst>
          </p:cNvPr>
          <p:cNvSpPr txBox="1"/>
          <p:nvPr/>
        </p:nvSpPr>
        <p:spPr>
          <a:xfrm rot="16200000">
            <a:off x="171353" y="2082252"/>
            <a:ext cx="143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Year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C9D793-9D20-A958-9EEB-9EE0F58DEAB9}"/>
              </a:ext>
            </a:extLst>
          </p:cNvPr>
          <p:cNvSpPr/>
          <p:nvPr/>
        </p:nvSpPr>
        <p:spPr>
          <a:xfrm>
            <a:off x="7287478" y="1493648"/>
            <a:ext cx="1103099" cy="437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Dept.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 #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1F50AA-73CE-34B6-5EBB-B1BE9DF851F0}"/>
              </a:ext>
            </a:extLst>
          </p:cNvPr>
          <p:cNvSpPr txBox="1"/>
          <p:nvPr/>
        </p:nvSpPr>
        <p:spPr>
          <a:xfrm>
            <a:off x="7287478" y="1935447"/>
            <a:ext cx="11030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Pre Reqs</a:t>
            </a:r>
          </a:p>
          <a:p>
            <a:pPr algn="ctr"/>
            <a:r>
              <a:rPr lang="en-US" sz="800" b="1" u="sng" dirty="0"/>
              <a:t>Pre or Co Reqs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2EE15A-60E1-A06E-495D-763139850832}"/>
              </a:ext>
            </a:extLst>
          </p:cNvPr>
          <p:cNvSpPr txBox="1"/>
          <p:nvPr/>
        </p:nvSpPr>
        <p:spPr>
          <a:xfrm>
            <a:off x="7697506" y="1270663"/>
            <a:ext cx="69307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Semester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83F5D8-CB02-D38C-24B6-6E4ED8560C53}"/>
              </a:ext>
            </a:extLst>
          </p:cNvPr>
          <p:cNvSpPr txBox="1"/>
          <p:nvPr/>
        </p:nvSpPr>
        <p:spPr>
          <a:xfrm>
            <a:off x="7287478" y="1270663"/>
            <a:ext cx="41002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Flag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742F25-2408-76F9-29C1-EC65BF6D009C}"/>
              </a:ext>
            </a:extLst>
          </p:cNvPr>
          <p:cNvSpPr txBox="1"/>
          <p:nvPr/>
        </p:nvSpPr>
        <p:spPr>
          <a:xfrm>
            <a:off x="1557915" y="3382557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Spr. / Fall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308A1A-549F-B773-14C6-F6A2E42FA379}"/>
              </a:ext>
            </a:extLst>
          </p:cNvPr>
          <p:cNvSpPr txBox="1"/>
          <p:nvPr/>
        </p:nvSpPr>
        <p:spPr>
          <a:xfrm>
            <a:off x="2656554" y="4581750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9EEE13-0FBF-AC1A-A9DC-D9CE9D2B8BE7}"/>
              </a:ext>
            </a:extLst>
          </p:cNvPr>
          <p:cNvSpPr txBox="1"/>
          <p:nvPr/>
        </p:nvSpPr>
        <p:spPr>
          <a:xfrm>
            <a:off x="1524468" y="4587246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Spr. / 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BA222C-B4FC-B847-1D14-1AC40891D494}"/>
              </a:ext>
            </a:extLst>
          </p:cNvPr>
          <p:cNvSpPr/>
          <p:nvPr/>
        </p:nvSpPr>
        <p:spPr>
          <a:xfrm>
            <a:off x="1133997" y="4800600"/>
            <a:ext cx="1113313" cy="440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28103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1D9BC6-0074-E3CC-FF22-1E2907A0F4BB}"/>
              </a:ext>
            </a:extLst>
          </p:cNvPr>
          <p:cNvSpPr/>
          <p:nvPr/>
        </p:nvSpPr>
        <p:spPr>
          <a:xfrm>
            <a:off x="3374723" y="4800600"/>
            <a:ext cx="1113313" cy="4402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MATH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25804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DAC54C-F1E8-3002-983B-15621967B400}"/>
              </a:ext>
            </a:extLst>
          </p:cNvPr>
          <p:cNvSpPr/>
          <p:nvPr/>
        </p:nvSpPr>
        <p:spPr>
          <a:xfrm>
            <a:off x="2253646" y="4800600"/>
            <a:ext cx="1113313" cy="440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29004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8C090D-E576-DCF8-4655-E6FC07C89576}"/>
              </a:ext>
            </a:extLst>
          </p:cNvPr>
          <p:cNvSpPr/>
          <p:nvPr/>
        </p:nvSpPr>
        <p:spPr>
          <a:xfrm>
            <a:off x="1147157" y="3598810"/>
            <a:ext cx="1129850" cy="440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26104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86CABF-6ACD-022D-5796-BD37CF169A88}"/>
              </a:ext>
            </a:extLst>
          </p:cNvPr>
          <p:cNvSpPr/>
          <p:nvPr/>
        </p:nvSpPr>
        <p:spPr>
          <a:xfrm>
            <a:off x="2293034" y="3598810"/>
            <a:ext cx="1113312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MATH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30803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57DD16A-0F7C-CD04-B22E-9B9875B60D75}"/>
              </a:ext>
            </a:extLst>
          </p:cNvPr>
          <p:cNvSpPr/>
          <p:nvPr/>
        </p:nvSpPr>
        <p:spPr>
          <a:xfrm>
            <a:off x="4531266" y="3598810"/>
            <a:ext cx="1113312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PHYS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20404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03DD938-2A7B-9FC8-92D4-F47B81D638D0}"/>
              </a:ext>
            </a:extLst>
          </p:cNvPr>
          <p:cNvSpPr/>
          <p:nvPr/>
        </p:nvSpPr>
        <p:spPr>
          <a:xfrm>
            <a:off x="3412141" y="3598810"/>
            <a:ext cx="1113312" cy="440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BIOL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10103 </a:t>
            </a:r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 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392E85-CFE5-E913-0035-AD5D4E9D9A75}"/>
              </a:ext>
            </a:extLst>
          </p:cNvPr>
          <p:cNvSpPr/>
          <p:nvPr/>
        </p:nvSpPr>
        <p:spPr>
          <a:xfrm>
            <a:off x="4495800" y="4800600"/>
            <a:ext cx="1113313" cy="4402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BIOL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25473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6B20A2-1ED3-1A88-E1BA-495379198D9A}"/>
              </a:ext>
            </a:extLst>
          </p:cNvPr>
          <p:cNvSpPr/>
          <p:nvPr/>
        </p:nvSpPr>
        <p:spPr>
          <a:xfrm>
            <a:off x="5616842" y="4800600"/>
            <a:ext cx="1113313" cy="4402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FINE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ART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509EF3-AFC8-4294-025F-0A2EA92DE6A7}"/>
              </a:ext>
            </a:extLst>
          </p:cNvPr>
          <p:cNvSpPr txBox="1"/>
          <p:nvPr/>
        </p:nvSpPr>
        <p:spPr>
          <a:xfrm rot="16200000">
            <a:off x="6420955" y="1590510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(14 credits)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B08015-58BA-626A-2194-AA0657198D41}"/>
              </a:ext>
            </a:extLst>
          </p:cNvPr>
          <p:cNvSpPr txBox="1"/>
          <p:nvPr/>
        </p:nvSpPr>
        <p:spPr>
          <a:xfrm rot="16200000">
            <a:off x="6410603" y="2716209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(16 credits)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479A27A-C2E4-FB31-B2D2-1678F31E35CE}"/>
              </a:ext>
            </a:extLst>
          </p:cNvPr>
          <p:cNvSpPr txBox="1"/>
          <p:nvPr/>
        </p:nvSpPr>
        <p:spPr>
          <a:xfrm rot="16200000">
            <a:off x="5328891" y="3707652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(15 credits)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28B061-39F6-A50E-9A96-C0DCD7D4763F}"/>
              </a:ext>
            </a:extLst>
          </p:cNvPr>
          <p:cNvSpPr txBox="1"/>
          <p:nvPr/>
        </p:nvSpPr>
        <p:spPr>
          <a:xfrm rot="16200000">
            <a:off x="6408282" y="4924476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(17 credits)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408A03C-DFAC-8DF3-F090-6B2F217F2D4C}"/>
              </a:ext>
            </a:extLst>
          </p:cNvPr>
          <p:cNvSpPr txBox="1"/>
          <p:nvPr/>
        </p:nvSpPr>
        <p:spPr>
          <a:xfrm>
            <a:off x="2215962" y="217371"/>
            <a:ext cx="4574892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914378">
              <a:spcBef>
                <a:spcPct val="0"/>
              </a:spcBef>
            </a:pPr>
            <a:r>
              <a:rPr lang="en-US" sz="3000" b="1" dirty="0">
                <a:solidFill>
                  <a:srgbClr val="B8002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BMEG UG Curriculum</a:t>
            </a:r>
          </a:p>
          <a:p>
            <a:pPr algn="ctr" defTabSz="914378">
              <a:spcBef>
                <a:spcPct val="0"/>
              </a:spcBef>
            </a:pPr>
            <a:r>
              <a:rPr lang="en-US" sz="1400" dirty="0">
                <a:latin typeface="Arial"/>
                <a:ea typeface="+mj-ea"/>
                <a:cs typeface="Arial"/>
              </a:rPr>
              <a:t>Revised 03/11/2024</a:t>
            </a:r>
            <a:endParaRPr lang="en-US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C3CE0C-A4A0-875A-192A-A2190845660F}"/>
              </a:ext>
            </a:extLst>
          </p:cNvPr>
          <p:cNvSpPr txBox="1"/>
          <p:nvPr/>
        </p:nvSpPr>
        <p:spPr>
          <a:xfrm rot="16200000">
            <a:off x="175033" y="4215775"/>
            <a:ext cx="143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Year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68BCF6-DA7F-292E-E466-C458C258E265}"/>
              </a:ext>
            </a:extLst>
          </p:cNvPr>
          <p:cNvSpPr txBox="1"/>
          <p:nvPr/>
        </p:nvSpPr>
        <p:spPr>
          <a:xfrm>
            <a:off x="7098458" y="2608662"/>
            <a:ext cx="14811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Students should confirm pre- and co-requisite requirements for non-BMEG courses via the course catalog </a:t>
            </a:r>
          </a:p>
        </p:txBody>
      </p:sp>
    </p:spTree>
    <p:extLst>
      <p:ext uri="{BB962C8B-B14F-4D97-AF65-F5344CB8AC3E}">
        <p14:creationId xmlns:p14="http://schemas.microsoft.com/office/powerpoint/2010/main" val="149497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3196590" y="3120390"/>
            <a:ext cx="533400" cy="6941820"/>
          </a:xfrm>
          <a:prstGeom prst="rect">
            <a:avLst/>
          </a:prstGeom>
          <a:solidFill>
            <a:srgbClr val="B8002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sz="2000" dirty="0">
                <a:latin typeface="Copperplate Gothic Light" panose="020E0507020206020404" pitchFamily="34" charset="0"/>
              </a:rPr>
              <a:t>Biomedical Engineering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24600"/>
            <a:ext cx="899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especki\My Documents\My Pictures\UofA Images\EngineeringHoriztransparenc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262" y="5840916"/>
            <a:ext cx="1938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465264-255E-84CA-BD11-7361D3A89A4F}"/>
              </a:ext>
            </a:extLst>
          </p:cNvPr>
          <p:cNvSpPr txBox="1"/>
          <p:nvPr/>
        </p:nvSpPr>
        <p:spPr>
          <a:xfrm>
            <a:off x="1891453" y="1968236"/>
            <a:ext cx="1121567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/>
              <a:t>BMEG </a:t>
            </a:r>
            <a:r>
              <a:rPr lang="en-US" sz="700" dirty="0"/>
              <a:t>29004</a:t>
            </a:r>
            <a:endParaRPr lang="en-US" sz="7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D13517-1E85-FDB9-0E19-C19AB95792DB}"/>
              </a:ext>
            </a:extLst>
          </p:cNvPr>
          <p:cNvSpPr txBox="1"/>
          <p:nvPr/>
        </p:nvSpPr>
        <p:spPr>
          <a:xfrm>
            <a:off x="772696" y="1958905"/>
            <a:ext cx="1119370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>
                <a:ea typeface="+mn-lt"/>
                <a:cs typeface="+mn-lt"/>
              </a:rPr>
              <a:t>BMEG </a:t>
            </a:r>
            <a:r>
              <a:rPr lang="en-US" sz="700" dirty="0">
                <a:ea typeface="+mn-lt"/>
                <a:cs typeface="+mn-lt"/>
              </a:rPr>
              <a:t>28103</a:t>
            </a:r>
            <a:endParaRPr lang="en-US">
              <a:ea typeface="+mn-lt"/>
              <a:cs typeface="+mn-lt"/>
            </a:endParaRPr>
          </a:p>
          <a:p>
            <a:pPr algn="ctr"/>
            <a:r>
              <a:rPr lang="en-US" sz="700" b="1" dirty="0"/>
              <a:t>CHEM </a:t>
            </a:r>
            <a:r>
              <a:rPr lang="en-US" sz="700" dirty="0">
                <a:ea typeface="+mn-lt"/>
                <a:cs typeface="+mn-lt"/>
              </a:rPr>
              <a:t>14203</a:t>
            </a:r>
            <a:r>
              <a:rPr lang="en-US" sz="700" b="1" dirty="0"/>
              <a:t>, </a:t>
            </a:r>
            <a:endParaRPr lang="en-US" sz="700" b="1" dirty="0">
              <a:ea typeface="Calibri"/>
              <a:cs typeface="Calibri"/>
            </a:endParaRPr>
          </a:p>
          <a:p>
            <a:pPr algn="ctr"/>
            <a:r>
              <a:rPr lang="en-US" sz="700" b="1" dirty="0"/>
              <a:t>BIOL </a:t>
            </a:r>
            <a:r>
              <a:rPr lang="en-US" sz="700" dirty="0">
                <a:ea typeface="+mn-lt"/>
                <a:cs typeface="+mn-lt"/>
              </a:rPr>
              <a:t>10103 </a:t>
            </a:r>
            <a:r>
              <a:rPr lang="en-US" sz="700" b="1" dirty="0">
                <a:ea typeface="+mn-lt"/>
                <a:cs typeface="+mn-lt"/>
              </a:rPr>
              <a:t>/</a:t>
            </a:r>
            <a:r>
              <a:rPr lang="en-US" sz="700" b="1" dirty="0"/>
              <a:t> </a:t>
            </a:r>
            <a:r>
              <a:rPr lang="en-US" sz="700" dirty="0">
                <a:ea typeface="+mn-lt"/>
                <a:cs typeface="+mn-lt"/>
              </a:rPr>
              <a:t>01</a:t>
            </a:r>
            <a:endParaRPr lang="en-US" sz="700" b="1" dirty="0">
              <a:ea typeface="+mn-lt"/>
              <a:cs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18D5E-6B29-1CD5-B6FA-906066AB8DC2}"/>
              </a:ext>
            </a:extLst>
          </p:cNvPr>
          <p:cNvSpPr/>
          <p:nvPr/>
        </p:nvSpPr>
        <p:spPr>
          <a:xfrm>
            <a:off x="772696" y="2740512"/>
            <a:ext cx="1113313" cy="436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36503 </a:t>
            </a:r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 H3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BA5B8-61B8-DEA6-6F7D-3DF849BD438D}"/>
              </a:ext>
            </a:extLst>
          </p:cNvPr>
          <p:cNvSpPr/>
          <p:nvPr/>
        </p:nvSpPr>
        <p:spPr>
          <a:xfrm>
            <a:off x="3015351" y="2740512"/>
            <a:ext cx="1217696" cy="4570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39103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or CHEG / MEEG </a:t>
            </a:r>
            <a:r>
              <a:rPr lang="en-US" sz="8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Equiv</a:t>
            </a:r>
            <a:endParaRPr lang="en-US" sz="7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14EB17-1F6C-C8FF-40DB-E918E07833E2}"/>
              </a:ext>
            </a:extLst>
          </p:cNvPr>
          <p:cNvSpPr/>
          <p:nvPr/>
        </p:nvSpPr>
        <p:spPr>
          <a:xfrm>
            <a:off x="1892345" y="2740512"/>
            <a:ext cx="1113313" cy="436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38204 / H4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95616F-0723-5D36-7DA5-EC9D5DD5D7D4}"/>
              </a:ext>
            </a:extLst>
          </p:cNvPr>
          <p:cNvSpPr/>
          <p:nvPr/>
        </p:nvSpPr>
        <p:spPr>
          <a:xfrm>
            <a:off x="4238090" y="2740513"/>
            <a:ext cx="1196818" cy="457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BIOL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24103</a:t>
            </a:r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 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CBB2D4-3F06-5729-02A0-FB8F2BA6543D}"/>
              </a:ext>
            </a:extLst>
          </p:cNvPr>
          <p:cNvSpPr/>
          <p:nvPr/>
        </p:nvSpPr>
        <p:spPr>
          <a:xfrm>
            <a:off x="773903" y="3880942"/>
            <a:ext cx="1113313" cy="4362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46203</a:t>
            </a:r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 / H3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14677A-D13D-64F4-908B-88D4ECE0131C}"/>
              </a:ext>
            </a:extLst>
          </p:cNvPr>
          <p:cNvSpPr/>
          <p:nvPr/>
        </p:nvSpPr>
        <p:spPr>
          <a:xfrm>
            <a:off x="3016289" y="3880942"/>
            <a:ext cx="1113313" cy="4362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Elective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5CE570-9FCE-E98C-5005-C607A70D65E7}"/>
              </a:ext>
            </a:extLst>
          </p:cNvPr>
          <p:cNvSpPr/>
          <p:nvPr/>
        </p:nvSpPr>
        <p:spPr>
          <a:xfrm>
            <a:off x="1893552" y="3880942"/>
            <a:ext cx="1113313" cy="4362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48103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2B0633-01EF-DF7D-C51C-A61DAF9F5E94}"/>
              </a:ext>
            </a:extLst>
          </p:cNvPr>
          <p:cNvSpPr/>
          <p:nvPr/>
        </p:nvSpPr>
        <p:spPr>
          <a:xfrm>
            <a:off x="4139026" y="3880942"/>
            <a:ext cx="1113313" cy="4362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SCIENCE ELECTIVE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5B2A29-AAAA-BE45-E498-FE4F60660619}"/>
              </a:ext>
            </a:extLst>
          </p:cNvPr>
          <p:cNvSpPr/>
          <p:nvPr/>
        </p:nvSpPr>
        <p:spPr>
          <a:xfrm>
            <a:off x="754408" y="5020618"/>
            <a:ext cx="1113313" cy="4402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48203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8989F8-0F22-5B97-3230-4465EFCFF3B6}"/>
              </a:ext>
            </a:extLst>
          </p:cNvPr>
          <p:cNvSpPr/>
          <p:nvPr/>
        </p:nvSpPr>
        <p:spPr>
          <a:xfrm>
            <a:off x="2996794" y="5020618"/>
            <a:ext cx="1113313" cy="4402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Elective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5F9AF6-A8C8-7D4A-549D-FFC72084CC8D}"/>
              </a:ext>
            </a:extLst>
          </p:cNvPr>
          <p:cNvSpPr/>
          <p:nvPr/>
        </p:nvSpPr>
        <p:spPr>
          <a:xfrm>
            <a:off x="1874057" y="5020618"/>
            <a:ext cx="1113313" cy="4402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Elective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E38D54-B3B9-05F1-8E97-09951650594F}"/>
              </a:ext>
            </a:extLst>
          </p:cNvPr>
          <p:cNvSpPr txBox="1"/>
          <p:nvPr/>
        </p:nvSpPr>
        <p:spPr>
          <a:xfrm>
            <a:off x="772696" y="3181143"/>
            <a:ext cx="11165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/>
              <a:t>BMEG </a:t>
            </a:r>
            <a:r>
              <a:rPr lang="en-US" sz="700" dirty="0"/>
              <a:t>26104</a:t>
            </a:r>
            <a:r>
              <a:rPr lang="en-US" sz="700" b="1" dirty="0"/>
              <a:t>, MATH </a:t>
            </a:r>
            <a:r>
              <a:rPr lang="en-US" sz="700" dirty="0"/>
              <a:t>30803</a:t>
            </a:r>
            <a:r>
              <a:rPr lang="en-US" sz="700" b="1" dirty="0"/>
              <a:t>, </a:t>
            </a:r>
            <a:r>
              <a:rPr lang="en-US" sz="700" b="1" u="sng" dirty="0"/>
              <a:t>MATH </a:t>
            </a:r>
            <a:r>
              <a:rPr lang="en-US" sz="700" u="sng" dirty="0">
                <a:ea typeface="+mn-lt"/>
                <a:cs typeface="+mn-lt"/>
              </a:rPr>
              <a:t>25804</a:t>
            </a:r>
            <a:endParaRPr lang="en-US" sz="700" b="1" u="sng" dirty="0">
              <a:ea typeface="+mn-lt"/>
              <a:cs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D2AD76-0CC1-6A35-03B8-5F72ACDB19B0}"/>
              </a:ext>
            </a:extLst>
          </p:cNvPr>
          <p:cNvSpPr txBox="1"/>
          <p:nvPr/>
        </p:nvSpPr>
        <p:spPr>
          <a:xfrm>
            <a:off x="779622" y="4316926"/>
            <a:ext cx="1107681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err="1">
                <a:highlight>
                  <a:srgbClr val="00FF00"/>
                </a:highlight>
              </a:rPr>
              <a:t>Thermo</a:t>
            </a:r>
            <a:r>
              <a:rPr lang="en-US" sz="700" b="1" dirty="0">
                <a:highlight>
                  <a:srgbClr val="00FF00"/>
                </a:highlight>
              </a:rPr>
              <a:t>, Fluids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E81C00-72B9-F6DE-7810-38C360B85836}"/>
              </a:ext>
            </a:extLst>
          </p:cNvPr>
          <p:cNvSpPr txBox="1"/>
          <p:nvPr/>
        </p:nvSpPr>
        <p:spPr>
          <a:xfrm>
            <a:off x="1895702" y="3180959"/>
            <a:ext cx="1114931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u="sng" dirty="0">
                <a:highlight>
                  <a:srgbClr val="00FF00"/>
                </a:highlight>
              </a:rPr>
              <a:t>BMEG 36304</a:t>
            </a:r>
            <a:r>
              <a:rPr lang="en-US" sz="700" b="1" dirty="0">
                <a:highlight>
                  <a:srgbClr val="00FF00"/>
                </a:highlight>
              </a:rPr>
              <a:t>, CHEM </a:t>
            </a:r>
            <a:r>
              <a:rPr lang="en-US" sz="700" dirty="0">
                <a:highlight>
                  <a:srgbClr val="00FF00"/>
                </a:highlight>
                <a:ea typeface="+mn-lt"/>
                <a:cs typeface="+mn-lt"/>
              </a:rPr>
              <a:t>14203</a:t>
            </a:r>
            <a:endParaRPr lang="en-US" sz="700" b="1" dirty="0">
              <a:highlight>
                <a:srgbClr val="00FF00"/>
              </a:highlight>
              <a:ea typeface="+mn-lt"/>
              <a:cs typeface="+mn-lt"/>
            </a:endParaRPr>
          </a:p>
          <a:p>
            <a:pPr algn="ctr"/>
            <a:r>
              <a:rPr lang="en-US" sz="700" b="1" u="sng" dirty="0">
                <a:highlight>
                  <a:srgbClr val="00FF00"/>
                </a:highlight>
              </a:rPr>
              <a:t>BIOL </a:t>
            </a:r>
            <a:r>
              <a:rPr lang="en-US" sz="700" b="1" u="sng" dirty="0">
                <a:highlight>
                  <a:srgbClr val="00FF00"/>
                </a:highlight>
                <a:ea typeface="+mn-lt"/>
                <a:cs typeface="+mn-lt"/>
              </a:rPr>
              <a:t>25473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0A98AAB-786A-0586-B077-31BC8B9C96C0}"/>
              </a:ext>
            </a:extLst>
          </p:cNvPr>
          <p:cNvCxnSpPr>
            <a:cxnSpLocks/>
          </p:cNvCxnSpPr>
          <p:nvPr/>
        </p:nvCxnSpPr>
        <p:spPr>
          <a:xfrm>
            <a:off x="661363" y="1519921"/>
            <a:ext cx="0" cy="166877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6D1661D-073C-FF55-A062-8BA56968115E}"/>
              </a:ext>
            </a:extLst>
          </p:cNvPr>
          <p:cNvSpPr txBox="1"/>
          <p:nvPr/>
        </p:nvSpPr>
        <p:spPr>
          <a:xfrm>
            <a:off x="376751" y="1407721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AE5CAD-54DF-25F8-CFD9-692B05D4DACA}"/>
              </a:ext>
            </a:extLst>
          </p:cNvPr>
          <p:cNvSpPr txBox="1"/>
          <p:nvPr/>
        </p:nvSpPr>
        <p:spPr>
          <a:xfrm>
            <a:off x="367434" y="2885839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B597BC-7F31-0A27-B53A-8D16783B8B12}"/>
              </a:ext>
            </a:extLst>
          </p:cNvPr>
          <p:cNvSpPr txBox="1"/>
          <p:nvPr/>
        </p:nvSpPr>
        <p:spPr>
          <a:xfrm rot="16200000">
            <a:off x="-209047" y="2159436"/>
            <a:ext cx="143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Year 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0B2F09-AC86-4F13-39AB-97E94F70F767}"/>
              </a:ext>
            </a:extLst>
          </p:cNvPr>
          <p:cNvSpPr txBox="1"/>
          <p:nvPr/>
        </p:nvSpPr>
        <p:spPr>
          <a:xfrm>
            <a:off x="366841" y="3763488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0C714E-4197-E072-C830-444C88CB65EB}"/>
              </a:ext>
            </a:extLst>
          </p:cNvPr>
          <p:cNvSpPr txBox="1"/>
          <p:nvPr/>
        </p:nvSpPr>
        <p:spPr>
          <a:xfrm>
            <a:off x="357154" y="5170135"/>
            <a:ext cx="310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425CA0-FA43-E5EE-9CA8-77A16BF9FBC6}"/>
              </a:ext>
            </a:extLst>
          </p:cNvPr>
          <p:cNvSpPr txBox="1"/>
          <p:nvPr/>
        </p:nvSpPr>
        <p:spPr>
          <a:xfrm rot="16200000">
            <a:off x="-218710" y="4483693"/>
            <a:ext cx="143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Year 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FC9E08-B34F-A472-F6F1-EB2E80660F4E}"/>
              </a:ext>
            </a:extLst>
          </p:cNvPr>
          <p:cNvSpPr txBox="1"/>
          <p:nvPr/>
        </p:nvSpPr>
        <p:spPr>
          <a:xfrm>
            <a:off x="761584" y="5464456"/>
            <a:ext cx="1113313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/>
              <a:t>BMEG </a:t>
            </a:r>
            <a:r>
              <a:rPr lang="en-US" sz="700" dirty="0"/>
              <a:t>48103</a:t>
            </a:r>
            <a:endParaRPr lang="en-US" sz="7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DCE1B3-B2ED-5E6F-FDDC-D1E99335EDCD}"/>
              </a:ext>
            </a:extLst>
          </p:cNvPr>
          <p:cNvSpPr txBox="1"/>
          <p:nvPr/>
        </p:nvSpPr>
        <p:spPr>
          <a:xfrm>
            <a:off x="2286664" y="1309479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Fall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1CB288-E187-B5F4-6AD5-6FBD6ED6F586}"/>
              </a:ext>
            </a:extLst>
          </p:cNvPr>
          <p:cNvSpPr txBox="1"/>
          <p:nvPr/>
        </p:nvSpPr>
        <p:spPr>
          <a:xfrm>
            <a:off x="2291585" y="2517724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422124-C592-1D68-A427-8593069BE1AC}"/>
              </a:ext>
            </a:extLst>
          </p:cNvPr>
          <p:cNvSpPr txBox="1"/>
          <p:nvPr/>
        </p:nvSpPr>
        <p:spPr>
          <a:xfrm>
            <a:off x="1166978" y="3661510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Fall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35C082-5370-AD33-60EA-C82576747933}"/>
              </a:ext>
            </a:extLst>
          </p:cNvPr>
          <p:cNvSpPr txBox="1"/>
          <p:nvPr/>
        </p:nvSpPr>
        <p:spPr>
          <a:xfrm>
            <a:off x="1154505" y="4806426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A3066D-B0DD-592E-BDB3-6B4D4F59EABB}"/>
              </a:ext>
            </a:extLst>
          </p:cNvPr>
          <p:cNvSpPr txBox="1"/>
          <p:nvPr/>
        </p:nvSpPr>
        <p:spPr>
          <a:xfrm>
            <a:off x="1172615" y="2524427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27CD5C-A7B9-7D2B-264F-70B6591B29D3}"/>
              </a:ext>
            </a:extLst>
          </p:cNvPr>
          <p:cNvSpPr txBox="1"/>
          <p:nvPr/>
        </p:nvSpPr>
        <p:spPr>
          <a:xfrm>
            <a:off x="1170933" y="1310264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Fall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54FA0D-17B6-FEFF-BEC5-37D402F4FBED}"/>
              </a:ext>
            </a:extLst>
          </p:cNvPr>
          <p:cNvCxnSpPr>
            <a:cxnSpLocks/>
          </p:cNvCxnSpPr>
          <p:nvPr/>
        </p:nvCxnSpPr>
        <p:spPr>
          <a:xfrm>
            <a:off x="663527" y="3876954"/>
            <a:ext cx="0" cy="158279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053AD32-6183-9B30-0F2A-1C3B60CFEC96}"/>
              </a:ext>
            </a:extLst>
          </p:cNvPr>
          <p:cNvSpPr/>
          <p:nvPr/>
        </p:nvSpPr>
        <p:spPr>
          <a:xfrm>
            <a:off x="3013422" y="1524923"/>
            <a:ext cx="1113313" cy="440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38001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C90120-895B-B511-4C27-2F89916C6F07}"/>
              </a:ext>
            </a:extLst>
          </p:cNvPr>
          <p:cNvSpPr/>
          <p:nvPr/>
        </p:nvSpPr>
        <p:spPr>
          <a:xfrm>
            <a:off x="4134499" y="1524923"/>
            <a:ext cx="1113313" cy="440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THERMO</a:t>
            </a:r>
          </a:p>
          <a:p>
            <a:pPr algn="ctr"/>
            <a:r>
              <a:rPr 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CHEG / MEEG </a:t>
            </a:r>
            <a:r>
              <a:rPr lang="en-US" sz="8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Equiv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6E2E1D-21DB-62F9-1731-74B6970EE9D2}"/>
              </a:ext>
            </a:extLst>
          </p:cNvPr>
          <p:cNvSpPr/>
          <p:nvPr/>
        </p:nvSpPr>
        <p:spPr>
          <a:xfrm>
            <a:off x="5255541" y="1524923"/>
            <a:ext cx="1113313" cy="4402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CHEM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36053 </a:t>
            </a:r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 </a:t>
            </a:r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01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CA69126-CAC0-0AAC-28F7-E2B41E145B06}"/>
              </a:ext>
            </a:extLst>
          </p:cNvPr>
          <p:cNvSpPr/>
          <p:nvPr/>
        </p:nvSpPr>
        <p:spPr>
          <a:xfrm>
            <a:off x="6376583" y="1524923"/>
            <a:ext cx="1113313" cy="4402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SOCIAL SCIENCE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377F87-BC0B-4D8A-DEBF-15CA17D6ED67}"/>
              </a:ext>
            </a:extLst>
          </p:cNvPr>
          <p:cNvSpPr/>
          <p:nvPr/>
        </p:nvSpPr>
        <p:spPr>
          <a:xfrm>
            <a:off x="772696" y="1524923"/>
            <a:ext cx="1113313" cy="440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36304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C1E39A7-C80F-FD55-4AAB-88E262D0383E}"/>
              </a:ext>
            </a:extLst>
          </p:cNvPr>
          <p:cNvSpPr/>
          <p:nvPr/>
        </p:nvSpPr>
        <p:spPr>
          <a:xfrm>
            <a:off x="1892345" y="1524923"/>
            <a:ext cx="1113313" cy="4402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BMEG 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31204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366515-C8C3-FAF8-B500-18E16ABCA329}"/>
              </a:ext>
            </a:extLst>
          </p:cNvPr>
          <p:cNvSpPr txBox="1"/>
          <p:nvPr/>
        </p:nvSpPr>
        <p:spPr>
          <a:xfrm>
            <a:off x="6379037" y="2517724"/>
            <a:ext cx="67733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Spring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A21A442-84EE-C812-7DA8-D3D76E961C40}"/>
              </a:ext>
            </a:extLst>
          </p:cNvPr>
          <p:cNvSpPr/>
          <p:nvPr/>
        </p:nvSpPr>
        <p:spPr>
          <a:xfrm>
            <a:off x="5439928" y="2740512"/>
            <a:ext cx="1614353" cy="4570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STAT 28233 / </a:t>
            </a:r>
            <a:endParaRPr lang="en-US" sz="1400">
              <a:ln>
                <a:solidFill>
                  <a:schemeClr val="tx1"/>
                </a:solidFill>
              </a:ln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+mn-lt"/>
                <a:cs typeface="+mn-lt"/>
              </a:rPr>
              <a:t>MATH 21003</a:t>
            </a:r>
            <a:endParaRPr lang="en-US" sz="1400">
              <a:ln>
                <a:solidFill>
                  <a:prstClr val="black"/>
                </a:solidFill>
              </a:ln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7A3DB54-6B95-028E-5BF9-0D945FD21347}"/>
              </a:ext>
            </a:extLst>
          </p:cNvPr>
          <p:cNvSpPr/>
          <p:nvPr/>
        </p:nvSpPr>
        <p:spPr>
          <a:xfrm>
            <a:off x="5237635" y="5020618"/>
            <a:ext cx="1113313" cy="4402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SOCIAL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08C2D7-574B-B7D7-B6E0-EFE1C1E1BC45}"/>
              </a:ext>
            </a:extLst>
          </p:cNvPr>
          <p:cNvSpPr/>
          <p:nvPr/>
        </p:nvSpPr>
        <p:spPr>
          <a:xfrm>
            <a:off x="4113763" y="5020618"/>
            <a:ext cx="1113313" cy="4402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HUMANITY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DEA40F-4F2D-6124-9D48-5D674AA31CBD}"/>
              </a:ext>
            </a:extLst>
          </p:cNvPr>
          <p:cNvSpPr/>
          <p:nvPr/>
        </p:nvSpPr>
        <p:spPr>
          <a:xfrm>
            <a:off x="5265596" y="3880942"/>
            <a:ext cx="1113313" cy="436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SOCIAL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022772-468A-79F8-600C-98CA128EAF6D}"/>
              </a:ext>
            </a:extLst>
          </p:cNvPr>
          <p:cNvSpPr txBox="1"/>
          <p:nvPr/>
        </p:nvSpPr>
        <p:spPr>
          <a:xfrm rot="16200000">
            <a:off x="7166630" y="1634100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(18 credits)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8B8EA53-4168-6811-97B0-03F629A4CBF9}"/>
              </a:ext>
            </a:extLst>
          </p:cNvPr>
          <p:cNvSpPr txBox="1"/>
          <p:nvPr/>
        </p:nvSpPr>
        <p:spPr>
          <a:xfrm rot="16200000">
            <a:off x="6738750" y="2879863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(17 credits)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BD74D8-717C-3310-0F38-212AD66218B9}"/>
              </a:ext>
            </a:extLst>
          </p:cNvPr>
          <p:cNvSpPr txBox="1"/>
          <p:nvPr/>
        </p:nvSpPr>
        <p:spPr>
          <a:xfrm rot="16200000">
            <a:off x="6052986" y="3991327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(15 credits)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6581E6-192E-6CB4-BAB7-A5FCA8BDE0E9}"/>
              </a:ext>
            </a:extLst>
          </p:cNvPr>
          <p:cNvSpPr txBox="1"/>
          <p:nvPr/>
        </p:nvSpPr>
        <p:spPr>
          <a:xfrm rot="16200000">
            <a:off x="6040662" y="5134105"/>
            <a:ext cx="81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(15 credits)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079CD0-D669-EC18-0858-0CD6DCBD2BA7}"/>
              </a:ext>
            </a:extLst>
          </p:cNvPr>
          <p:cNvSpPr txBox="1"/>
          <p:nvPr/>
        </p:nvSpPr>
        <p:spPr>
          <a:xfrm>
            <a:off x="1892839" y="4317775"/>
            <a:ext cx="110768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>
                <a:highlight>
                  <a:srgbClr val="00FF00"/>
                </a:highlight>
              </a:rPr>
              <a:t>BMEG </a:t>
            </a:r>
            <a:r>
              <a:rPr lang="en-US" sz="700" dirty="0">
                <a:highlight>
                  <a:srgbClr val="00FF00"/>
                </a:highlight>
                <a:ea typeface="+mn-lt"/>
                <a:cs typeface="+mn-lt"/>
              </a:rPr>
              <a:t>38001</a:t>
            </a:r>
            <a:r>
              <a:rPr lang="en-US" sz="700" b="1" dirty="0">
                <a:highlight>
                  <a:srgbClr val="00FF00"/>
                </a:highlight>
              </a:rPr>
              <a:t>, </a:t>
            </a:r>
          </a:p>
          <a:p>
            <a:pPr algn="ctr"/>
            <a:r>
              <a:rPr lang="en-US" sz="700" b="1" u="sng" dirty="0">
                <a:highlight>
                  <a:srgbClr val="00FF00"/>
                </a:highlight>
              </a:rPr>
              <a:t>STAT </a:t>
            </a:r>
            <a:r>
              <a:rPr lang="en-US" sz="700" b="1" u="sng" dirty="0">
                <a:highlight>
                  <a:srgbClr val="00FF00"/>
                </a:highlight>
                <a:ea typeface="+mn-lt"/>
                <a:cs typeface="+mn-lt"/>
              </a:rPr>
              <a:t>28233</a:t>
            </a:r>
            <a:r>
              <a:rPr lang="en-US" sz="700" b="1" u="sng" dirty="0">
                <a:highlight>
                  <a:srgbClr val="00FF00"/>
                </a:highlight>
              </a:rPr>
              <a:t> / </a:t>
            </a:r>
            <a:r>
              <a:rPr lang="en-US" sz="700" b="1" u="sng" dirty="0">
                <a:highlight>
                  <a:srgbClr val="00FF00"/>
                </a:highlight>
                <a:ea typeface="+mn-lt"/>
                <a:cs typeface="+mn-lt"/>
              </a:rPr>
              <a:t>MATH 2100</a:t>
            </a:r>
            <a:r>
              <a:rPr lang="en-US" sz="700" u="sng" dirty="0">
                <a:highlight>
                  <a:srgbClr val="00FF00"/>
                </a:highlight>
                <a:ea typeface="+mn-lt"/>
                <a:cs typeface="+mn-lt"/>
              </a:rPr>
              <a:t>3</a:t>
            </a:r>
            <a:r>
              <a:rPr lang="en-US" sz="700" b="1" dirty="0">
                <a:highlight>
                  <a:srgbClr val="00FF00"/>
                </a:highlight>
              </a:rPr>
              <a:t>, </a:t>
            </a:r>
            <a:endParaRPr lang="en-US" sz="700" b="1">
              <a:highlight>
                <a:srgbClr val="00FF00"/>
              </a:highlight>
              <a:ea typeface="Calibri"/>
              <a:cs typeface="Calibri"/>
            </a:endParaRPr>
          </a:p>
          <a:p>
            <a:pPr algn="ctr"/>
            <a:r>
              <a:rPr lang="en-US" sz="700" b="1" u="sng" dirty="0">
                <a:highlight>
                  <a:srgbClr val="00FF00"/>
                </a:highlight>
              </a:rPr>
              <a:t>BMEG 46203</a:t>
            </a:r>
            <a:endParaRPr lang="en-US" sz="700" b="1" u="sng" dirty="0">
              <a:highlight>
                <a:srgbClr val="00FF00"/>
              </a:highlight>
              <a:ea typeface="Calibri"/>
              <a:cs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81DC56-2889-2ED5-DA85-7E6AC634EA62}"/>
              </a:ext>
            </a:extLst>
          </p:cNvPr>
          <p:cNvSpPr txBox="1"/>
          <p:nvPr/>
        </p:nvSpPr>
        <p:spPr>
          <a:xfrm>
            <a:off x="2292288" y="3668594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Fall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7943C8E-9923-9BBD-9A21-9E12DCE25647}"/>
              </a:ext>
            </a:extLst>
          </p:cNvPr>
          <p:cNvSpPr txBox="1"/>
          <p:nvPr/>
        </p:nvSpPr>
        <p:spPr>
          <a:xfrm>
            <a:off x="3423708" y="1310674"/>
            <a:ext cx="71909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Spr. / Fall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0603F6-2C04-97C2-0B68-097AAB57555F}"/>
              </a:ext>
            </a:extLst>
          </p:cNvPr>
          <p:cNvSpPr/>
          <p:nvPr/>
        </p:nvSpPr>
        <p:spPr>
          <a:xfrm>
            <a:off x="7876717" y="1737371"/>
            <a:ext cx="1103099" cy="437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Dept.</a:t>
            </a:r>
          </a:p>
          <a:p>
            <a:pPr algn="ctr"/>
            <a:r>
              <a: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 #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93EBD1-F9C7-05C2-791B-C138AF623B1B}"/>
              </a:ext>
            </a:extLst>
          </p:cNvPr>
          <p:cNvSpPr txBox="1"/>
          <p:nvPr/>
        </p:nvSpPr>
        <p:spPr>
          <a:xfrm>
            <a:off x="7876717" y="2179170"/>
            <a:ext cx="11030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Pre </a:t>
            </a:r>
            <a:r>
              <a:rPr lang="en-US" sz="800" b="1" dirty="0" err="1"/>
              <a:t>Reqs</a:t>
            </a:r>
            <a:endParaRPr lang="en-US" sz="800" b="1" dirty="0"/>
          </a:p>
          <a:p>
            <a:pPr algn="ctr"/>
            <a:r>
              <a:rPr lang="en-US" sz="800" b="1" u="sng" dirty="0"/>
              <a:t>Pre or Co </a:t>
            </a:r>
            <a:r>
              <a:rPr lang="en-US" sz="800" b="1" u="sng" dirty="0" err="1"/>
              <a:t>Reqs</a:t>
            </a:r>
            <a:endParaRPr lang="en-US" sz="800" b="1" u="sng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E9EBBC9-B31E-4340-FC80-7A25C679F0BB}"/>
              </a:ext>
            </a:extLst>
          </p:cNvPr>
          <p:cNvSpPr txBox="1"/>
          <p:nvPr/>
        </p:nvSpPr>
        <p:spPr>
          <a:xfrm>
            <a:off x="8286745" y="1514386"/>
            <a:ext cx="69307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Semester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6A6F17-DF5C-2409-A6BB-214FB8212BF9}"/>
              </a:ext>
            </a:extLst>
          </p:cNvPr>
          <p:cNvSpPr txBox="1"/>
          <p:nvPr/>
        </p:nvSpPr>
        <p:spPr>
          <a:xfrm>
            <a:off x="7876717" y="1514386"/>
            <a:ext cx="41002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Flag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40404A-3277-302D-E50C-EA5BDE2B15DC}"/>
              </a:ext>
            </a:extLst>
          </p:cNvPr>
          <p:cNvSpPr txBox="1"/>
          <p:nvPr/>
        </p:nvSpPr>
        <p:spPr>
          <a:xfrm>
            <a:off x="2215962" y="217371"/>
            <a:ext cx="4574892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914378">
              <a:spcBef>
                <a:spcPct val="0"/>
              </a:spcBef>
            </a:pPr>
            <a:r>
              <a:rPr lang="en-US" sz="3000" b="1" dirty="0">
                <a:solidFill>
                  <a:srgbClr val="B8002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BMEG UG Curriculum</a:t>
            </a:r>
          </a:p>
          <a:p>
            <a:pPr algn="ctr" defTabSz="914378">
              <a:spcBef>
                <a:spcPct val="0"/>
              </a:spcBef>
            </a:pPr>
            <a:r>
              <a:rPr lang="en-US" sz="1400" dirty="0">
                <a:latin typeface="Arial"/>
                <a:ea typeface="+mj-ea"/>
                <a:cs typeface="Arial"/>
              </a:rPr>
              <a:t>Revised 03/11/2024</a:t>
            </a:r>
            <a:endParaRPr lang="en-US" sz="1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AC1AF0-F33A-52C2-0939-2022AD614274}"/>
              </a:ext>
            </a:extLst>
          </p:cNvPr>
          <p:cNvSpPr txBox="1"/>
          <p:nvPr/>
        </p:nvSpPr>
        <p:spPr>
          <a:xfrm>
            <a:off x="3013100" y="1971033"/>
            <a:ext cx="11215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/>
              <a:t>BMEG </a:t>
            </a:r>
            <a:r>
              <a:rPr lang="en-US" sz="700" dirty="0"/>
              <a:t>28103</a:t>
            </a:r>
            <a:r>
              <a:rPr lang="en-US" sz="700" b="1" dirty="0"/>
              <a:t> or </a:t>
            </a:r>
            <a:endParaRPr lang="en-US" dirty="0"/>
          </a:p>
          <a:p>
            <a:pPr algn="ctr"/>
            <a:r>
              <a:rPr lang="en-US" sz="700" b="1" dirty="0"/>
              <a:t>BMEG </a:t>
            </a:r>
            <a:r>
              <a:rPr lang="en-US" sz="700" dirty="0"/>
              <a:t>29004</a:t>
            </a:r>
            <a:endParaRPr lang="en-US" sz="700" dirty="0">
              <a:ea typeface="Calibri"/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B472836-0B7A-283D-E554-A6B6586C4248}"/>
              </a:ext>
            </a:extLst>
          </p:cNvPr>
          <p:cNvSpPr txBox="1"/>
          <p:nvPr/>
        </p:nvSpPr>
        <p:spPr>
          <a:xfrm>
            <a:off x="3011055" y="3180959"/>
            <a:ext cx="111804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00" b="1" dirty="0"/>
              <a:t>BMEG </a:t>
            </a:r>
            <a:r>
              <a:rPr lang="en-US" sz="700" dirty="0"/>
              <a:t>26104</a:t>
            </a:r>
            <a:r>
              <a:rPr lang="en-US" sz="700" b="1" dirty="0"/>
              <a:t>, MATH </a:t>
            </a:r>
            <a:r>
              <a:rPr lang="en-US" sz="700" dirty="0"/>
              <a:t>25804</a:t>
            </a:r>
            <a:r>
              <a:rPr lang="en-US" sz="700" b="1" dirty="0"/>
              <a:t>, PHYS </a:t>
            </a:r>
            <a:r>
              <a:rPr lang="en-US" sz="700" dirty="0">
                <a:ea typeface="+mn-lt"/>
                <a:cs typeface="+mn-lt"/>
              </a:rPr>
              <a:t>20404</a:t>
            </a:r>
            <a:endParaRPr lang="en-US" sz="700" b="1" dirty="0">
              <a:ea typeface="+mn-lt"/>
              <a:cs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53797F-62FA-5A49-3081-8F12D48D271E}"/>
              </a:ext>
            </a:extLst>
          </p:cNvPr>
          <p:cNvSpPr txBox="1"/>
          <p:nvPr/>
        </p:nvSpPr>
        <p:spPr>
          <a:xfrm>
            <a:off x="7546176" y="2929692"/>
            <a:ext cx="14811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Students should confirm pre- and co-requisite requirements for non-BMEG courses via the course catalog </a:t>
            </a:r>
          </a:p>
        </p:txBody>
      </p:sp>
    </p:spTree>
    <p:extLst>
      <p:ext uri="{BB962C8B-B14F-4D97-AF65-F5344CB8AC3E}">
        <p14:creationId xmlns:p14="http://schemas.microsoft.com/office/powerpoint/2010/main" val="575416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12053</TotalTime>
  <Words>327</Words>
  <Application>Microsoft Office PowerPoint</Application>
  <PresentationFormat>On-screen Show (4:3)</PresentationFormat>
  <Paragraphs>149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Copperplate Gothic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J. Muldoon</dc:creator>
  <cp:lastModifiedBy>Timothy J. Muldoon</cp:lastModifiedBy>
  <cp:revision>142</cp:revision>
  <dcterms:created xsi:type="dcterms:W3CDTF">2023-11-14T21:20:47Z</dcterms:created>
  <dcterms:modified xsi:type="dcterms:W3CDTF">2024-03-11T20:30:43Z</dcterms:modified>
</cp:coreProperties>
</file>